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17"/>
  </p:notesMasterIdLst>
  <p:sldIdLst>
    <p:sldId id="341" r:id="rId5"/>
    <p:sldId id="349" r:id="rId6"/>
    <p:sldId id="350" r:id="rId7"/>
    <p:sldId id="342" r:id="rId8"/>
    <p:sldId id="343" r:id="rId9"/>
    <p:sldId id="344" r:id="rId10"/>
    <p:sldId id="345" r:id="rId11"/>
    <p:sldId id="346" r:id="rId12"/>
    <p:sldId id="347" r:id="rId13"/>
    <p:sldId id="351" r:id="rId14"/>
    <p:sldId id="348" r:id="rId15"/>
    <p:sldId id="352" r:id="rId16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866B7"/>
    <a:srgbClr val="703FA0"/>
    <a:srgbClr val="AD2B2A"/>
    <a:srgbClr val="03BAFD"/>
    <a:srgbClr val="41B65D"/>
    <a:srgbClr val="9E814A"/>
    <a:srgbClr val="4867B7"/>
    <a:srgbClr val="2D46B1"/>
    <a:srgbClr val="703F9F"/>
    <a:srgbClr val="602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4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270" autoAdjust="0"/>
    <p:restoredTop sz="96233" autoAdjust="0"/>
  </p:normalViewPr>
  <p:slideViewPr>
    <p:cSldViewPr snapToGrid="0">
      <p:cViewPr varScale="1">
        <p:scale>
          <a:sx n="25" d="100"/>
          <a:sy n="25" d="100"/>
        </p:scale>
        <p:origin x="1138" y="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Shape 612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13" name="Shape 613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7F429CA-C8A6-F850-C039-F94C446FFD0E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9E814A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C88A83D-C345-E0FD-7A4E-1717B953E7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GRAVIDIENT. Unique Design Concept">
            <a:extLst>
              <a:ext uri="{FF2B5EF4-FFF2-40B4-BE49-F238E27FC236}">
                <a16:creationId xmlns:a16="http://schemas.microsoft.com/office/drawing/2014/main" id="{14F65F1F-5EB4-AAFE-8F1A-C229657193EB}"/>
              </a:ext>
            </a:extLst>
          </p:cNvPr>
          <p:cNvSpPr txBox="1"/>
          <p:nvPr userDrawn="1"/>
        </p:nvSpPr>
        <p:spPr>
          <a:xfrm>
            <a:off x="17156178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OPEN SESSION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 Black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792766489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AR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703F9F"/>
          </a:solidFill>
          <a:ln w="12700" cap="flat">
            <a:solidFill>
              <a:schemeClr val="accent1"/>
            </a:solidFill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9946341" y="457200"/>
            <a:ext cx="14003904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703F9F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AUTONOMY, ARTIFICIAL </a:t>
            </a:r>
            <a:br>
              <a:rPr lang="en-US" sz="4200" b="1" i="0" spc="200" baseline="0" dirty="0">
                <a:solidFill>
                  <a:srgbClr val="703F9F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rgbClr val="703F9F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INTELLIGENCE &amp; ROBOTICS</a:t>
            </a:r>
            <a:endParaRPr lang="en-US" sz="4200" b="1" i="0" spc="200" baseline="0" dirty="0">
              <a:solidFill>
                <a:srgbClr val="703F9F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" y="11815021"/>
            <a:ext cx="24383960" cy="1900977"/>
          </a:xfrm>
          <a:prstGeom prst="rect">
            <a:avLst/>
          </a:prstGeom>
        </p:spPr>
      </p:pic>
      <p:sp>
        <p:nvSpPr>
          <p:cNvPr id="5" name="Text Placeholder 19">
            <a:extLst>
              <a:ext uri="{FF2B5EF4-FFF2-40B4-BE49-F238E27FC236}">
                <a16:creationId xmlns:a16="http://schemas.microsoft.com/office/drawing/2014/main" id="{39ACA48D-9B51-21B0-E698-48F935FE8AE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F00EA06A-4471-C4BF-5DA3-E893EBE8873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95347934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54087BB-CC68-B2C6-F9AF-08EE38D35128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4866B7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B2F1750-13EC-9FC8-E678-87A1751EB3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GRAVIDIENT. Unique Design Concept">
            <a:extLst>
              <a:ext uri="{FF2B5EF4-FFF2-40B4-BE49-F238E27FC236}">
                <a16:creationId xmlns:a16="http://schemas.microsoft.com/office/drawing/2014/main" id="{3CD876A4-65FA-8CA5-F196-CC2E1A32B1F7}"/>
              </a:ext>
            </a:extLst>
          </p:cNvPr>
          <p:cNvSpPr txBox="1"/>
          <p:nvPr userDrawn="1"/>
        </p:nvSpPr>
        <p:spPr>
          <a:xfrm>
            <a:off x="17147242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POWER &amp; MOBILITY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03224017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ower &amp; Mobility">
    <p:bg>
      <p:bgPr>
        <a:gradFill flip="none" rotWithShape="1">
          <a:gsLst>
            <a:gs pos="200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2D4682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7147242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4867B7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POWER &amp; MOBILITY </a:t>
            </a:r>
            <a:endParaRPr lang="en-US" sz="4200" b="1" i="0" spc="200" baseline="0" dirty="0">
              <a:solidFill>
                <a:srgbClr val="4867B7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" y="11815021"/>
            <a:ext cx="24383960" cy="1900977"/>
          </a:xfrm>
          <a:prstGeom prst="rect">
            <a:avLst/>
          </a:prstGeom>
        </p:spPr>
      </p:pic>
      <p:sp>
        <p:nvSpPr>
          <p:cNvPr id="5" name="Text Placeholder 19">
            <a:extLst>
              <a:ext uri="{FF2B5EF4-FFF2-40B4-BE49-F238E27FC236}">
                <a16:creationId xmlns:a16="http://schemas.microsoft.com/office/drawing/2014/main" id="{BEF8C8C5-048F-F599-DC11-22FC705AAA4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1AA9B597-F2B4-4519-5FB1-A4342243F67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18816401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9D814A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7156178" y="457200"/>
            <a:ext cx="6808722" cy="7489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9D814A"/>
                </a:solidFill>
                <a:latin typeface="Arial" panose="020B0604020202020204" pitchFamily="34" charset="0"/>
                <a:ea typeface="Roboto Black" panose="02000000000000000000" pitchFamily="2" charset="0"/>
                <a:cs typeface="Arial" panose="020B0604020202020204" pitchFamily="34" charset="0"/>
              </a:rPr>
              <a:t>OPEN SESSION</a:t>
            </a:r>
            <a:endParaRPr lang="en-US" sz="4200" b="1" i="0" spc="200" baseline="0" dirty="0">
              <a:solidFill>
                <a:srgbClr val="9D814A"/>
              </a:solidFill>
              <a:latin typeface="Arial" panose="020B0604020202020204" pitchFamily="34" charset="0"/>
              <a:ea typeface="Roboto Black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" y="11815021"/>
            <a:ext cx="24383960" cy="1900977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37078162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EA81EB9-8D0C-7827-F4FE-02B0A0F34797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41B65D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F3F9CAD-E4AA-339F-7640-E570370921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71530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571C7AA2-A7B9-AE44-6AD2-340E30CD70A7}"/>
              </a:ext>
            </a:extLst>
          </p:cNvPr>
          <p:cNvSpPr txBox="1"/>
          <p:nvPr userDrawn="1"/>
        </p:nvSpPr>
        <p:spPr>
          <a:xfrm>
            <a:off x="12299750" y="457200"/>
            <a:ext cx="11665150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MODELING, SIMULATION, </a:t>
            </a:r>
            <a:b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PROTOTYPING &amp; VALIDATION 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166029909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odeling, Simulation, Prototyping, And Validation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4268"/>
            <a:ext cx="24384000" cy="449705"/>
          </a:xfrm>
          <a:prstGeom prst="rect">
            <a:avLst/>
          </a:prstGeom>
          <a:solidFill>
            <a:srgbClr val="40B55E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2299750" y="457200"/>
            <a:ext cx="11665150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7CB57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MODELING, SIMULATION, </a:t>
            </a:r>
            <a:br>
              <a:rPr lang="en-US" sz="4200" b="1" i="0" spc="200" baseline="0" dirty="0">
                <a:solidFill>
                  <a:srgbClr val="7CB57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rgbClr val="7CB57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PROTOTYPING &amp; VALIDATION </a:t>
            </a:r>
            <a:endParaRPr lang="en-US" sz="4200" b="1" i="0" spc="200" baseline="0" dirty="0">
              <a:solidFill>
                <a:srgbClr val="7CB57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" y="11815021"/>
            <a:ext cx="24383960" cy="1900977"/>
          </a:xfrm>
          <a:prstGeom prst="rect">
            <a:avLst/>
          </a:prstGeom>
        </p:spPr>
      </p:pic>
      <p:sp>
        <p:nvSpPr>
          <p:cNvPr id="4" name="Text Placeholder 19">
            <a:extLst>
              <a:ext uri="{FF2B5EF4-FFF2-40B4-BE49-F238E27FC236}">
                <a16:creationId xmlns:a16="http://schemas.microsoft.com/office/drawing/2014/main" id="{884056AB-A195-7B97-1DB7-0080C6207F6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366353BA-685C-1764-7AB8-C5D1E3688A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59730112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orient="horz" pos="4320" userDrawn="1">
          <p15:clr>
            <a:srgbClr val="FBAE40"/>
          </p15:clr>
        </p15:guide>
        <p15:guide id="3" orient="horz" pos="4420" userDrawn="1">
          <p15:clr>
            <a:srgbClr val="FBAE40"/>
          </p15:clr>
        </p15:guide>
        <p15:guide id="4" pos="15096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AD8A540-3651-B19D-B70C-B8E07C6F6A46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03BAFD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C86D2EF-751A-09A1-9EB0-360C9DBE352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24383998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71530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GRAVIDIENT. Unique Design Concept">
            <a:extLst>
              <a:ext uri="{FF2B5EF4-FFF2-40B4-BE49-F238E27FC236}">
                <a16:creationId xmlns:a16="http://schemas.microsoft.com/office/drawing/2014/main" id="{A9821B38-A98C-AF60-9B04-D4DE5F3EFCC4}"/>
              </a:ext>
            </a:extLst>
          </p:cNvPr>
          <p:cNvSpPr txBox="1"/>
          <p:nvPr userDrawn="1"/>
        </p:nvSpPr>
        <p:spPr>
          <a:xfrm>
            <a:off x="15130873" y="457200"/>
            <a:ext cx="8834027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MODULAR OPEN </a:t>
            </a:r>
            <a:b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SYSTEMS APPROACH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3820007626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odular Open Systems Approach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7048"/>
            <a:ext cx="24384000" cy="449705"/>
          </a:xfrm>
          <a:prstGeom prst="rect">
            <a:avLst/>
          </a:prstGeom>
          <a:solidFill>
            <a:srgbClr val="05BAFD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5130873" y="457200"/>
            <a:ext cx="8834027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05BAFD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MODULAR OPEN </a:t>
            </a:r>
            <a:br>
              <a:rPr lang="en-US" sz="4200" b="1" i="0" spc="200" baseline="0" dirty="0">
                <a:solidFill>
                  <a:srgbClr val="05BAFD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rgbClr val="05BAFD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SYSTEMS APPROACH</a:t>
            </a:r>
            <a:endParaRPr lang="en-US" sz="4200" b="1" i="0" spc="200" baseline="0" dirty="0">
              <a:solidFill>
                <a:srgbClr val="05BAFD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" y="11815021"/>
            <a:ext cx="24383960" cy="1900977"/>
          </a:xfrm>
          <a:prstGeom prst="rect">
            <a:avLst/>
          </a:prstGeom>
        </p:spPr>
      </p:pic>
      <p:sp>
        <p:nvSpPr>
          <p:cNvPr id="5" name="Text Placeholder 19">
            <a:extLst>
              <a:ext uri="{FF2B5EF4-FFF2-40B4-BE49-F238E27FC236}">
                <a16:creationId xmlns:a16="http://schemas.microsoft.com/office/drawing/2014/main" id="{B6941ECB-4D66-10B0-861E-74C8F68BBE4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DECEB30D-B1FF-DDB3-AE95-8BC25EB262A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41150734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01E98E0-E381-1F5B-620B-ADDEC483FA9F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AD2B2A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FBAE1DA-4408-6C9D-D30A-03CC81863A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199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5E4DE708-A109-0E54-DA3E-E1DFFE972D1A}"/>
              </a:ext>
            </a:extLst>
          </p:cNvPr>
          <p:cNvSpPr txBox="1"/>
          <p:nvPr userDrawn="1"/>
        </p:nvSpPr>
        <p:spPr>
          <a:xfrm>
            <a:off x="11260791" y="457200"/>
            <a:ext cx="12702643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DIGITAL ENGINEERING </a:t>
            </a:r>
            <a:b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/ SYSTEMS ENGINEERING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2925398143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gital Engineering / Systems Engineering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901BB6AD-F774-5AE4-C692-CF9402EE42BD}"/>
              </a:ext>
            </a:extLst>
          </p:cNvPr>
          <p:cNvSpPr/>
          <p:nvPr userDrawn="1"/>
        </p:nvSpPr>
        <p:spPr>
          <a:xfrm>
            <a:off x="0" y="12954268"/>
            <a:ext cx="24384000" cy="449705"/>
          </a:xfrm>
          <a:prstGeom prst="rect">
            <a:avLst/>
          </a:prstGeom>
          <a:solidFill>
            <a:srgbClr val="AD2B2B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05082E6A-CEA3-F57C-296F-DB32C24FB3C5}"/>
              </a:ext>
            </a:extLst>
          </p:cNvPr>
          <p:cNvSpPr txBox="1"/>
          <p:nvPr userDrawn="1"/>
        </p:nvSpPr>
        <p:spPr>
          <a:xfrm>
            <a:off x="11260791" y="457200"/>
            <a:ext cx="12702643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rgbClr val="AD2B2B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DIGITAL ENGINEERING </a:t>
            </a:r>
            <a:br>
              <a:rPr lang="en-US" sz="4200" b="1" i="0" spc="200" baseline="0" dirty="0">
                <a:solidFill>
                  <a:srgbClr val="AD2B2B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rgbClr val="AD2B2B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/ SYSTEMS ENGINEERING</a:t>
            </a:r>
            <a:endParaRPr lang="en-US" sz="4200" b="1" i="0" spc="200" baseline="0" dirty="0">
              <a:solidFill>
                <a:srgbClr val="AD2B2B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C0D62C8-06E7-1F8F-F780-9E09F11FE8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" y="11815021"/>
            <a:ext cx="24383960" cy="1900977"/>
          </a:xfrm>
          <a:prstGeom prst="rect">
            <a:avLst/>
          </a:prstGeom>
        </p:spPr>
      </p:pic>
      <p:sp>
        <p:nvSpPr>
          <p:cNvPr id="6" name="Text Placeholder 19">
            <a:extLst>
              <a:ext uri="{FF2B5EF4-FFF2-40B4-BE49-F238E27FC236}">
                <a16:creationId xmlns:a16="http://schemas.microsoft.com/office/drawing/2014/main" id="{EC3CDF50-CCF9-37DA-D180-3CF46A90F96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2479920"/>
            <a:ext cx="19594513" cy="100044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9DD6B23-DC1B-27B3-6A9F-65354F74BF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81200" y="238931"/>
            <a:ext cx="13127502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41984601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Open &amp; New Topics">
    <p:bg>
      <p:bgPr>
        <a:gradFill flip="none" rotWithShape="1">
          <a:gsLst>
            <a:gs pos="0">
              <a:schemeClr val="bg1"/>
            </a:gs>
            <a:gs pos="46000">
              <a:schemeClr val="bg1"/>
            </a:gs>
            <a:gs pos="100000">
              <a:schemeClr val="bg1">
                <a:lumMod val="85000"/>
              </a:schemeClr>
            </a:gs>
          </a:gsLst>
          <a:path path="circle">
            <a:fillToRect l="50000" t="130000" r="50000" b="-3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495AA7B-B024-45EB-7C52-4FA6B4EEF6E8}"/>
              </a:ext>
            </a:extLst>
          </p:cNvPr>
          <p:cNvSpPr/>
          <p:nvPr userDrawn="1"/>
        </p:nvSpPr>
        <p:spPr>
          <a:xfrm>
            <a:off x="0" y="0"/>
            <a:ext cx="24384000" cy="9061938"/>
          </a:xfrm>
          <a:prstGeom prst="rect">
            <a:avLst/>
          </a:prstGeom>
          <a:solidFill>
            <a:srgbClr val="703FA0"/>
          </a:solid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2EF4AAB-0803-BC35-07F2-EBF42A93138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24383999" cy="13715999"/>
          </a:xfrm>
          <a:prstGeom prst="rect">
            <a:avLst/>
          </a:prstGeo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ADEA143B-0BE1-7E0A-73D5-0E4285D9509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81200" y="4461119"/>
            <a:ext cx="19594513" cy="6012917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1pPr>
            <a:lvl2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2pPr>
            <a:lvl3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3pPr>
            <a:lvl4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4pPr>
            <a:lvl5pPr algn="l">
              <a:defRPr sz="4800" b="0" i="0">
                <a:solidFill>
                  <a:schemeClr val="bg1"/>
                </a:solidFill>
                <a:latin typeface="Arial" panose="020B0604020202020204" pitchFamily="34" charset="0"/>
                <a:ea typeface="Roboto Light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DBAF40C-0593-A5A6-C4B0-E6CE38F9D1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71530" y="3300785"/>
            <a:ext cx="19604183" cy="1857155"/>
          </a:xfrm>
          <a:prstGeom prst="rect">
            <a:avLst/>
          </a:prstGeom>
        </p:spPr>
        <p:txBody>
          <a:bodyPr lIns="0"/>
          <a:lstStyle>
            <a:lvl1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1pPr>
            <a:lvl2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2pPr>
            <a:lvl3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3pPr>
            <a:lvl4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algn="l">
              <a:defRPr sz="7200" b="1" i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GRAVIDIENT. Unique Design Concept">
            <a:extLst>
              <a:ext uri="{FF2B5EF4-FFF2-40B4-BE49-F238E27FC236}">
                <a16:creationId xmlns:a16="http://schemas.microsoft.com/office/drawing/2014/main" id="{429B97DB-C9DA-9168-2AF2-6713765492E7}"/>
              </a:ext>
            </a:extLst>
          </p:cNvPr>
          <p:cNvSpPr txBox="1"/>
          <p:nvPr userDrawn="1"/>
        </p:nvSpPr>
        <p:spPr>
          <a:xfrm>
            <a:off x="9946341" y="457200"/>
            <a:ext cx="14003904" cy="13952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t">
            <a:spAutoFit/>
          </a:bodyPr>
          <a:lstStyle/>
          <a:p>
            <a:pPr algn="r">
              <a:defRPr sz="2000">
                <a:solidFill>
                  <a:srgbClr val="DCDEE0"/>
                </a:solidFill>
                <a:latin typeface="Inter Bold"/>
                <a:ea typeface="Inter Bold"/>
                <a:cs typeface="Inter Bold"/>
                <a:sym typeface="Inter Bold"/>
              </a:defRPr>
            </a:pP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AUTONOMY, ARTIFICIAL </a:t>
            </a:r>
            <a:b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</a:br>
            <a:r>
              <a:rPr lang="en-US" sz="4200" b="1" i="0" spc="200" baseline="0" dirty="0">
                <a:solidFill>
                  <a:schemeClr val="bg1"/>
                </a:solidFill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INTELLIGENCE &amp; ROBOTICS</a:t>
            </a:r>
            <a:endParaRPr lang="en-US" sz="4200" b="1" i="0" spc="200" baseline="0" dirty="0">
              <a:solidFill>
                <a:schemeClr val="bg1"/>
              </a:solidFill>
              <a:latin typeface="Arial" panose="020B0604020202020204" pitchFamily="34" charset="0"/>
              <a:ea typeface="Roboto" panose="02000000000000000000" pitchFamily="2" charset="0"/>
              <a:cs typeface="Arial" panose="020B0604020202020204" pitchFamily="34" charset="0"/>
              <a:sym typeface="Inter Light"/>
            </a:endParaRPr>
          </a:p>
        </p:txBody>
      </p:sp>
    </p:spTree>
    <p:extLst>
      <p:ext uri="{BB962C8B-B14F-4D97-AF65-F5344CB8AC3E}">
        <p14:creationId xmlns:p14="http://schemas.microsoft.com/office/powerpoint/2010/main" val="1373850691"/>
      </p:ext>
    </p:extLst>
  </p:cSld>
  <p:clrMapOvr>
    <a:masterClrMapping/>
  </p:clrMapOvr>
  <p:transition spd="med"/>
  <p:extLst>
    <p:ext uri="{DCECCB84-F9BA-43D5-87BE-67443E8EF086}">
      <p15:sldGuideLst xmlns:p15="http://schemas.microsoft.com/office/powerpoint/2012/main">
        <p15:guide id="1" pos="1248">
          <p15:clr>
            <a:srgbClr val="FBAE40"/>
          </p15:clr>
        </p15:guide>
        <p15:guide id="2" pos="15096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23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03" r:id="rId2"/>
    <p:sldLayoutId id="2147483710" r:id="rId3"/>
    <p:sldLayoutId id="2147483704" r:id="rId4"/>
    <p:sldLayoutId id="2147483711" r:id="rId5"/>
    <p:sldLayoutId id="2147483705" r:id="rId6"/>
    <p:sldLayoutId id="2147483712" r:id="rId7"/>
    <p:sldLayoutId id="2147483706" r:id="rId8"/>
    <p:sldLayoutId id="2147483713" r:id="rId9"/>
    <p:sldLayoutId id="2147483707" r:id="rId10"/>
    <p:sldLayoutId id="2147483714" r:id="rId11"/>
    <p:sldLayoutId id="2147483708" r:id="rId12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1pPr>
      <a:lvl2pPr marL="0" marR="0" indent="2286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2pPr>
      <a:lvl3pPr marL="0" marR="0" indent="4572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3pPr>
      <a:lvl4pPr marL="0" marR="0" indent="6858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4pPr>
      <a:lvl5pPr marL="0" marR="0" indent="9144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5pPr>
      <a:lvl6pPr marL="0" marR="0" indent="11430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6pPr>
      <a:lvl7pPr marL="0" marR="0" indent="13716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7pPr>
      <a:lvl8pPr marL="0" marR="0" indent="16002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8pPr>
      <a:lvl9pPr marL="0" marR="0" indent="1828800" algn="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Inter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E42BE95-5EC2-3E6C-0BEB-73B0467BF2A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Jim Reardon, One Stop Systems, Inc.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1B05AC-4963-96C3-0AEA-6B6DF1EACA1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971530" y="2271456"/>
            <a:ext cx="19604183" cy="1857155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Deterministic Multi-Modal Sensor Ingestion and Actuation via Holoscan-Integrated Switched Fabrics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1949597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FEDCC5-07D4-F299-4CAA-69A89433A46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Standard Software, Protocols, and APIs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BBCFCD23-969E-841D-35E7-3EFAFA050CB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531" t="20978" r="4063" b="6303"/>
          <a:stretch>
            <a:fillRect/>
          </a:stretch>
        </p:blipFill>
        <p:spPr>
          <a:xfrm>
            <a:off x="1981199" y="2096086"/>
            <a:ext cx="21919467" cy="9727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5670325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72CB5C-108C-40F1-E6C4-38C2857437D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Sensor-Effector Symmetry (Objective)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D14899A5-9523-8654-C7AB-145ED5B049E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0156" t="20348" r="9687" b="16627"/>
          <a:stretch>
            <a:fillRect/>
          </a:stretch>
        </p:blipFill>
        <p:spPr>
          <a:xfrm>
            <a:off x="2204200" y="2035063"/>
            <a:ext cx="19975600" cy="8761228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95D87D2-F827-FF20-CE5A-F1B5E8036F2B}"/>
              </a:ext>
            </a:extLst>
          </p:cNvPr>
          <p:cNvSpPr txBox="1">
            <a:spLocks noGrp="1"/>
          </p:cNvSpPr>
          <p:nvPr>
            <p:ph type="body" sz="quarter" idx="10"/>
          </p:nvPr>
        </p:nvSpPr>
        <p:spPr>
          <a:xfrm>
            <a:off x="3381153" y="10997497"/>
            <a:ext cx="17394866" cy="108747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PCIe is symmetric and bidirectional.  More than an ingest tool, it can close the sensor-effector loop at microsecond latency and offers enormous throughput.</a:t>
            </a:r>
          </a:p>
        </p:txBody>
      </p:sp>
    </p:spTree>
    <p:extLst>
      <p:ext uri="{BB962C8B-B14F-4D97-AF65-F5344CB8AC3E}">
        <p14:creationId xmlns:p14="http://schemas.microsoft.com/office/powerpoint/2010/main" val="3796339237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856B04-799F-BAD6-AFD0-2F5D84D4708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08C635B-1B68-27FB-70D1-C7E1AFD6EE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1958521"/>
            <a:ext cx="19220121" cy="10554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574807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4EEE273-D6C7-6632-90DE-42E6A9DB219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6600" dirty="0"/>
              <a:t>This hardware architecture builds directly upon prior development of high-speed switched fabrics, along with established software SDKs, hardware interfaces, and military open system standards.</a:t>
            </a:r>
          </a:p>
          <a:p>
            <a:endParaRPr lang="en-US" sz="6600" dirty="0"/>
          </a:p>
          <a:p>
            <a:r>
              <a:rPr lang="en-US" sz="6600" dirty="0"/>
              <a:t>This prior work was presented at the 2025 Ground Vehicle Systems Engineering and Technology Symposium (GVSETS) titled </a:t>
            </a:r>
            <a:r>
              <a:rPr lang="en-US" sz="6600" b="1" dirty="0"/>
              <a:t>"Sensor Latency Advantage in PCI Express Switched Fabrics”</a:t>
            </a:r>
          </a:p>
          <a:p>
            <a:endParaRPr lang="en-US" sz="6600" b="1" dirty="0"/>
          </a:p>
          <a:p>
            <a:r>
              <a:rPr lang="en-US" sz="6600" dirty="0"/>
              <a:t>A special thanks to our our sponsors here in Michigan, and to the NDIA for promoting community forum supporting innovation.</a:t>
            </a:r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36A8BF-615D-9E21-1806-8360D33B026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Prior Work</a:t>
            </a:r>
          </a:p>
        </p:txBody>
      </p:sp>
      <p:sp>
        <p:nvSpPr>
          <p:cNvPr id="4" name="Right Arrow 3">
            <a:extLst>
              <a:ext uri="{FF2B5EF4-FFF2-40B4-BE49-F238E27FC236}">
                <a16:creationId xmlns:a16="http://schemas.microsoft.com/office/drawing/2014/main" id="{4BD01DF5-EF5C-5627-6523-B193DBA25D98}"/>
              </a:ext>
            </a:extLst>
          </p:cNvPr>
          <p:cNvSpPr/>
          <p:nvPr/>
        </p:nvSpPr>
        <p:spPr>
          <a:xfrm>
            <a:off x="744279" y="10015870"/>
            <a:ext cx="978408" cy="484632"/>
          </a:xfrm>
          <a:prstGeom prst="rightArrow">
            <a:avLst/>
          </a:prstGeom>
          <a:blipFill rotWithShape="1">
            <a:blip r:embed="rId2"/>
            <a:srcRect/>
            <a:tile tx="0" ty="0" sx="100000" sy="100000" flip="none" algn="tl"/>
          </a:blipFill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3319978617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B0D2C1C-585E-D898-AD8C-D3F69DFF639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7CA143-AC03-8288-364B-B8525E3C3AE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The Problem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A272FFD1-A223-524F-C07E-DA631F73809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531" t="6303" r="4531" b="5463"/>
          <a:stretch>
            <a:fillRect/>
          </a:stretch>
        </p:blipFill>
        <p:spPr>
          <a:xfrm>
            <a:off x="1917404" y="1879066"/>
            <a:ext cx="19815545" cy="10724909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2033567747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167B004-D5A4-0F40-69F3-013E6C4134B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3A73E4-4877-D7B5-65A2-5F0F000AD28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Switch Control Processor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31C92B0-65E9-154E-C20C-ED5321281B3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000" t="8403" r="1719" b="3361"/>
          <a:stretch>
            <a:fillRect/>
          </a:stretch>
        </p:blipFill>
        <p:spPr>
          <a:xfrm>
            <a:off x="1981200" y="2331064"/>
            <a:ext cx="19594513" cy="1033881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0F6163B-0768-4908-5F62-1EAEEB190B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8043" y="2694846"/>
            <a:ext cx="4188471" cy="7703795"/>
          </a:xfrm>
          <a:prstGeom prst="rect">
            <a:avLst/>
          </a:prstGeom>
          <a:effectLst>
            <a:softEdge rad="12700"/>
          </a:effectLst>
        </p:spPr>
      </p:pic>
    </p:spTree>
    <p:extLst>
      <p:ext uri="{BB962C8B-B14F-4D97-AF65-F5344CB8AC3E}">
        <p14:creationId xmlns:p14="http://schemas.microsoft.com/office/powerpoint/2010/main" val="147531470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1F45B78-6359-0979-BA8E-E681543BC3A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DC509D-E169-C212-9347-688560A48AD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8FD99359-C61D-FDA5-2FFD-EC8D39D7799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82" r="4999" b="3781"/>
          <a:stretch>
            <a:fillRect/>
          </a:stretch>
        </p:blipFill>
        <p:spPr>
          <a:xfrm>
            <a:off x="1722475" y="0"/>
            <a:ext cx="22158251" cy="12622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875959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975E9F7-3C62-C06C-DE33-8F7377537F9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5225AD-D6F2-3EE1-8CBC-8E36BF92992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7B6E6987-AE48-63CC-0BD5-A1143EC4A7E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717" t="2101" r="2656" b="3782"/>
          <a:stretch>
            <a:fillRect/>
          </a:stretch>
        </p:blipFill>
        <p:spPr>
          <a:xfrm>
            <a:off x="574159" y="0"/>
            <a:ext cx="23327556" cy="12807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828222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EF421FA-0F1E-A6E6-7D02-31F9D5DE748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96AAA5-DFB5-6DDC-4FE7-519ABC2441C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89C360BC-7665-AE11-5832-3828184EC63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718" t="2101" r="1250" b="3782"/>
          <a:stretch>
            <a:fillRect/>
          </a:stretch>
        </p:blipFill>
        <p:spPr>
          <a:xfrm>
            <a:off x="871871" y="238931"/>
            <a:ext cx="22987590" cy="12437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856227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E5F20D-9DBB-9039-DA9C-801EB3A34B2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4990136D-9503-A7AF-22E6-0F955F4D98B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718" t="2941" r="1718" b="19748"/>
          <a:stretch>
            <a:fillRect/>
          </a:stretch>
        </p:blipFill>
        <p:spPr>
          <a:xfrm>
            <a:off x="508041" y="238931"/>
            <a:ext cx="23510765" cy="1049995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9CB24FD-3046-B9A4-2C18-96FEEEF1B4BB}"/>
              </a:ext>
            </a:extLst>
          </p:cNvPr>
          <p:cNvSpPr txBox="1"/>
          <p:nvPr/>
        </p:nvSpPr>
        <p:spPr>
          <a:xfrm>
            <a:off x="1701208" y="11183973"/>
            <a:ext cx="21094997" cy="108747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Light"/>
              </a:rPr>
              <a:t>SCP continuously monitors the PCIe Switch Fabric, acting as the central authority for overall system health and performance.  It maintains a stable environment for deterministic and uninterrupted throughput at fabric rates.</a:t>
            </a:r>
          </a:p>
        </p:txBody>
      </p:sp>
    </p:spTree>
    <p:extLst>
      <p:ext uri="{BB962C8B-B14F-4D97-AF65-F5344CB8AC3E}">
        <p14:creationId xmlns:p14="http://schemas.microsoft.com/office/powerpoint/2010/main" val="2295427636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91E1189-C0B1-FD0F-5EAF-D66D34ED6DE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C255E9-1315-2DCF-7E7E-D792E7FB04A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58221199-4226-AF7C-2BCC-4C17B7C048A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718" t="2101" r="1718" b="2940"/>
          <a:stretch>
            <a:fillRect/>
          </a:stretch>
        </p:blipFill>
        <p:spPr>
          <a:xfrm>
            <a:off x="1063256" y="238931"/>
            <a:ext cx="22809038" cy="12511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106773"/>
      </p:ext>
    </p:extLst>
  </p:cSld>
  <p:clrMapOvr>
    <a:masterClrMapping/>
  </p:clrMapOvr>
  <p:transition spd="med"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2e3e204-9d3f-4903-bb52-3b4cb3b51994" xsi:nil="true"/>
    <lcf76f155ced4ddcb4097134ff3c332f xmlns="e591f8af-6583-4f70-b9c2-fbccefc6abcb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CEC14D83F679F43A23D69041BE21391" ma:contentTypeVersion="13" ma:contentTypeDescription="Create a new document." ma:contentTypeScope="" ma:versionID="f47b2e124c11f6a988e83845995d47e9">
  <xsd:schema xmlns:xsd="http://www.w3.org/2001/XMLSchema" xmlns:xs="http://www.w3.org/2001/XMLSchema" xmlns:p="http://schemas.microsoft.com/office/2006/metadata/properties" xmlns:ns2="e591f8af-6583-4f70-b9c2-fbccefc6abcb" xmlns:ns3="02e3e204-9d3f-4903-bb52-3b4cb3b51994" targetNamespace="http://schemas.microsoft.com/office/2006/metadata/properties" ma:root="true" ma:fieldsID="74e10584d94f96e24f72ef7a59779e52" ns2:_="" ns3:_="">
    <xsd:import namespace="e591f8af-6583-4f70-b9c2-fbccefc6abcb"/>
    <xsd:import namespace="02e3e204-9d3f-4903-bb52-3b4cb3b5199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591f8af-6583-4f70-b9c2-fbccefc6abc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e6c19559-08d5-42cc-ae8c-a1e707661fd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e3e204-9d3f-4903-bb52-3b4cb3b51994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589ecde8-7f47-428d-978f-e585f1756369}" ma:internalName="TaxCatchAll" ma:showField="CatchAllData" ma:web="02e3e204-9d3f-4903-bb52-3b4cb3b5199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11F0BC8-75B0-44B4-BD9E-AC13267A9D11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42913D1F-1495-4EE5-A0FF-BAD022EF97B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4A630E2-9206-4498-B41C-39C91BE93FCE}"/>
</file>

<file path=docMetadata/LabelInfo.xml><?xml version="1.0" encoding="utf-8"?>
<clbl:labelList xmlns:clbl="http://schemas.microsoft.com/office/2020/mipLabelMetadata">
  <clbl:label id="{554eecc5-e26c-4620-b240-5a8bb326c33d}" enabled="1" method="Privileged" siteId="{fae6d70f-954b-4811-92b6-0530d6f84c43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1630</TotalTime>
  <Words>178</Words>
  <Application>Microsoft Office PowerPoint</Application>
  <PresentationFormat>Custom</PresentationFormat>
  <Paragraphs>15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Helvetica Light</vt:lpstr>
      <vt:lpstr>Helvetica Neue</vt:lpstr>
      <vt:lpstr>White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Schmitt, Jacqueline Rose (Jacquie) CTR USARMY DEVCOM GVSC (USA)</dc:creator>
  <cp:lastModifiedBy>Leslie Smith</cp:lastModifiedBy>
  <cp:revision>331</cp:revision>
  <dcterms:modified xsi:type="dcterms:W3CDTF">2026-08-08T00:46:14Z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0x0101004CEC14D83F679F43A23D69041BE21391</vt:lpwstr>
  </property>
</Properties>
</file>